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6"/>
  </p:sldMasterIdLst>
  <p:notesMasterIdLst>
    <p:notesMasterId r:id="rId11"/>
  </p:notesMasterIdLst>
  <p:sldIdLst>
    <p:sldId id="256" r:id="rId7"/>
    <p:sldId id="265" r:id="rId8"/>
    <p:sldId id="266" r:id="rId9"/>
    <p:sldId id="267" r:id="rId10"/>
  </p:sldIdLst>
  <p:sldSz cx="9906000" cy="6858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E6E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1" autoAdjust="0"/>
    <p:restoredTop sz="94660"/>
  </p:normalViewPr>
  <p:slideViewPr>
    <p:cSldViewPr snapToGrid="0">
      <p:cViewPr varScale="1">
        <p:scale>
          <a:sx n="66" d="100"/>
          <a:sy n="66" d="100"/>
        </p:scale>
        <p:origin x="50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notesMaster" Target="notesMasters/notesMaster1.xml"/><Relationship Id="rId5" Type="http://schemas.openxmlformats.org/officeDocument/2006/relationships/customXml" Target="../customXml/item5.xml"/><Relationship Id="rId15" Type="http://schemas.openxmlformats.org/officeDocument/2006/relationships/tableStyles" Target="tableStyles.xml"/><Relationship Id="rId10" Type="http://schemas.openxmlformats.org/officeDocument/2006/relationships/slide" Target="slides/slide4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E55FE7-4996-4144-B7D8-B71065F645E5}" type="datetimeFigureOut">
              <a:rPr lang="fr-FR" smtClean="0"/>
              <a:t>29/08/2025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F4D887-8281-42CA-BE43-15C240E7B1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9760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6F73D-CD30-4363-AA14-8AD812FF29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4875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9446AA1-B003-4A10-B2AF-365C0FE3CA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1950"/>
            </a:lvl1pPr>
            <a:lvl2pPr marL="371475" indent="0" algn="ctr">
              <a:buNone/>
              <a:defRPr sz="1625"/>
            </a:lvl2pPr>
            <a:lvl3pPr marL="742950" indent="0" algn="ctr">
              <a:buNone/>
              <a:defRPr sz="1463"/>
            </a:lvl3pPr>
            <a:lvl4pPr marL="1114425" indent="0" algn="ctr">
              <a:buNone/>
              <a:defRPr sz="1300"/>
            </a:lvl4pPr>
            <a:lvl5pPr marL="1485900" indent="0" algn="ctr">
              <a:buNone/>
              <a:defRPr sz="1300"/>
            </a:lvl5pPr>
            <a:lvl6pPr marL="1857375" indent="0" algn="ctr">
              <a:buNone/>
              <a:defRPr sz="1300"/>
            </a:lvl6pPr>
            <a:lvl7pPr marL="2228850" indent="0" algn="ctr">
              <a:buNone/>
              <a:defRPr sz="1300"/>
            </a:lvl7pPr>
            <a:lvl8pPr marL="2600325" indent="0" algn="ctr">
              <a:buNone/>
              <a:defRPr sz="1300"/>
            </a:lvl8pPr>
            <a:lvl9pPr marL="2971800" indent="0" algn="ctr">
              <a:buNone/>
              <a:defRPr sz="13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FBDAC4-4FBE-42B2-878F-9870E95F1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5E55B-1FA6-45B1-9F9F-9A42B8DDFFEA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AFC753-5A75-451E-8727-9FA95A594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B0058D-A63D-4019-B907-1F861D0B9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60CF3-A407-4BB0-B46C-D3A361867BD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3849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29F63A-8468-4796-9656-9E647B2696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94506A-ABC0-4FA7-BEBF-ABAFD18F75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23AAA0-99D6-4A48-9158-14EB6F6F9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5E55B-1FA6-45B1-9F9F-9A42B8DDFFEA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BFD62D-1CCE-4025-87E7-4970498C3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3A83D4-C602-4FC1-B508-AB48EC162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60CF3-A407-4BB0-B46C-D3A361867BD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075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EDB995E-8429-4D33-B063-8D41FDAB5C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241BED-F42A-4E9E-960C-869844DEE8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9D7FD4-CE3E-46C2-B5DC-3CE57E7E0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5E55B-1FA6-45B1-9F9F-9A42B8DDFFEA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03E543-B178-482A-A684-1A1784E8E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0593D8-BA7A-4F58-9CCA-00C9497B2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60CF3-A407-4BB0-B46C-D3A361867BD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2762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CFC0A-FAEC-4FBC-95F5-04AA12A448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D45FF0-FEF7-442A-AC2B-CB6CA3B0D6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636D9D-C4CD-48A5-BEE0-AD6FBE506F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5E55B-1FA6-45B1-9F9F-9A42B8DDFFEA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7561EC-A5D5-4CCB-81F8-F6618C4B8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54B546-52C2-4FAB-8CD0-0EB11FB52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60CF3-A407-4BB0-B46C-D3A361867BD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186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2413E8-94FA-4169-BE3F-A3AC16959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878" y="1709739"/>
            <a:ext cx="8543925" cy="2852737"/>
          </a:xfrm>
        </p:spPr>
        <p:txBody>
          <a:bodyPr anchor="b"/>
          <a:lstStyle>
            <a:lvl1pPr>
              <a:defRPr sz="4875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B6E629-7AA0-441D-9125-005D792097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1950">
                <a:solidFill>
                  <a:schemeClr val="tx1">
                    <a:tint val="75000"/>
                  </a:schemeClr>
                </a:solidFill>
              </a:defRPr>
            </a:lvl1pPr>
            <a:lvl2pPr marL="371475" indent="0">
              <a:buNone/>
              <a:defRPr sz="1625">
                <a:solidFill>
                  <a:schemeClr val="tx1">
                    <a:tint val="75000"/>
                  </a:schemeClr>
                </a:solidFill>
              </a:defRPr>
            </a:lvl2pPr>
            <a:lvl3pPr marL="742950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3pPr>
            <a:lvl4pPr marL="11144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4859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85737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22885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6003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29718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5E1FAD-8DF3-4BC0-A28B-EAB90A5EDA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5E55B-1FA6-45B1-9F9F-9A42B8DDFFEA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43A101-C488-44BF-AA6A-EECD7D23D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8B19A4-AF80-4AE1-AFF9-51FE3EE65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60CF3-A407-4BB0-B46C-D3A361867BD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703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1AFE65-1876-4A25-BD69-362460E2B6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D5E5B1-7A08-427A-A89E-6717ABB420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BDCB0B-798D-487C-BF0F-74A8BC2C37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7444AA-028E-4286-A68E-1FBEEB8A0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5E55B-1FA6-45B1-9F9F-9A42B8DDFFEA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3A0B70-D15A-4D82-A984-5EE86682B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767EF7-FCD6-408F-AD5A-1CDFEF148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60CF3-A407-4BB0-B46C-D3A361867BD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7145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E9A72-7582-4B74-AE56-6501F5074E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9B406F-C47C-4088-B4AA-68F3D0262D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A2D9D4-7C99-4611-A71A-0F50B5254F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9742B56-B1F6-4AA8-B55D-76A64B6A69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BE3E19C-2965-4ECC-8B17-709A17B386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7BAD6EA-B0DC-423D-82D6-16F5AEDFC1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5E55B-1FA6-45B1-9F9F-9A42B8DDFFEA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6E9E3B-C56A-4220-A7CA-A9D33FC9F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364CBE-D354-4DE8-AC16-71EECCA29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60CF3-A407-4BB0-B46C-D3A361867BD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9176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44AFFA-62E6-4B90-8477-CA73083208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4E451A3-38B1-465B-AB1E-F7DD6B045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5E55B-1FA6-45B1-9F9F-9A42B8DDFFEA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CF0451-1697-4C5C-AE07-CF557EE2B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2DB005-C595-44F3-9591-845EAF827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60CF3-A407-4BB0-B46C-D3A361867BD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0160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7B8AA30-60F1-4A7A-B2E0-718B1D3E6C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5E55B-1FA6-45B1-9F9F-9A42B8DDFFEA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723132-B942-4F9A-86A8-98A01B6363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5C87F7-44AB-4EB9-A7AA-1BBF58557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60CF3-A407-4BB0-B46C-D3A361867BD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4106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77D8EC-EC16-4A44-BEAE-A2CBFE1BFC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77B5DF-BC8E-460E-B238-D489E44A49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2600"/>
            </a:lvl1pPr>
            <a:lvl2pPr>
              <a:defRPr sz="2275"/>
            </a:lvl2pPr>
            <a:lvl3pPr>
              <a:defRPr sz="1950"/>
            </a:lvl3pPr>
            <a:lvl4pPr>
              <a:defRPr sz="1625"/>
            </a:lvl4pPr>
            <a:lvl5pPr>
              <a:defRPr sz="1625"/>
            </a:lvl5pPr>
            <a:lvl6pPr>
              <a:defRPr sz="1625"/>
            </a:lvl6pPr>
            <a:lvl7pPr>
              <a:defRPr sz="1625"/>
            </a:lvl7pPr>
            <a:lvl8pPr>
              <a:defRPr sz="1625"/>
            </a:lvl8pPr>
            <a:lvl9pPr>
              <a:defRPr sz="1625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F5D762-5014-4B20-A047-99D6664524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300209-3EB5-49B4-B1EB-04B583E02C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5E55B-1FA6-45B1-9F9F-9A42B8DDFFEA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632036-E460-4264-9D4C-68358416C2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460D34-8A4E-4283-B753-54EFDF134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60CF3-A407-4BB0-B46C-D3A361867BD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1265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A50CC4-7094-47EA-A26F-A967C8A8EE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29A3F0C-4958-4038-9566-160B0675C9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 marL="0" indent="0">
              <a:buNone/>
              <a:defRPr sz="2600"/>
            </a:lvl1pPr>
            <a:lvl2pPr marL="371475" indent="0">
              <a:buNone/>
              <a:defRPr sz="2275"/>
            </a:lvl2pPr>
            <a:lvl3pPr marL="742950" indent="0">
              <a:buNone/>
              <a:defRPr sz="1950"/>
            </a:lvl3pPr>
            <a:lvl4pPr marL="1114425" indent="0">
              <a:buNone/>
              <a:defRPr sz="1625"/>
            </a:lvl4pPr>
            <a:lvl5pPr marL="1485900" indent="0">
              <a:buNone/>
              <a:defRPr sz="1625"/>
            </a:lvl5pPr>
            <a:lvl6pPr marL="1857375" indent="0">
              <a:buNone/>
              <a:defRPr sz="1625"/>
            </a:lvl6pPr>
            <a:lvl7pPr marL="2228850" indent="0">
              <a:buNone/>
              <a:defRPr sz="1625"/>
            </a:lvl7pPr>
            <a:lvl8pPr marL="2600325" indent="0">
              <a:buNone/>
              <a:defRPr sz="1625"/>
            </a:lvl8pPr>
            <a:lvl9pPr marL="2971800" indent="0">
              <a:buNone/>
              <a:defRPr sz="1625"/>
            </a:lvl9pPr>
          </a:lstStyle>
          <a:p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442D0B-AB15-4217-9D43-80525A204D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06F5B0-1B9F-4A01-BCF8-152E21EE0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5E55B-1FA6-45B1-9F9F-9A42B8DDFFEA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6B808C-99AB-4195-A92D-0A25FE6B3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15457B-79D6-4649-BFF0-80DEB66C0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60CF3-A407-4BB0-B46C-D3A361867BD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6219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F65AD62-4C6F-49A4-A553-C570A0BA13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1A4006-27BD-40FB-AB31-060FEE8EB4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80AFF5-D819-425A-8352-29C0919CC4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95E55B-1FA6-45B1-9F9F-9A42B8DDFFEA}" type="datetimeFigureOut">
              <a:rPr lang="en-GB" smtClean="0"/>
              <a:t>29/08/2025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8E66E4-D9CA-40A2-AD03-42869279F4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02EB81-AB88-4413-94C1-4D0DB44563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560CF3-A407-4BB0-B46C-D3A361867BD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3569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742950" rtl="0" eaLnBrk="1" latinLnBrk="0" hangingPunct="1">
        <a:lnSpc>
          <a:spcPct val="90000"/>
        </a:lnSpc>
        <a:spcBef>
          <a:spcPct val="0"/>
        </a:spcBef>
        <a:buNone/>
        <a:defRPr sz="35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738" indent="-185738" algn="l" defTabSz="742950" rtl="0" eaLnBrk="1" latinLnBrk="0" hangingPunct="1">
        <a:lnSpc>
          <a:spcPct val="90000"/>
        </a:lnSpc>
        <a:spcBef>
          <a:spcPts val="813"/>
        </a:spcBef>
        <a:buFont typeface="Arial" panose="020B0604020202020204" pitchFamily="34" charset="0"/>
        <a:buChar char="•"/>
        <a:defRPr sz="2275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286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625" kern="1200">
          <a:solidFill>
            <a:schemeClr val="tx1"/>
          </a:solidFill>
          <a:latin typeface="+mn-lt"/>
          <a:ea typeface="+mn-ea"/>
          <a:cs typeface="+mn-cs"/>
        </a:defRPr>
      </a:lvl3pPr>
      <a:lvl4pPr marL="13001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6716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20431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4145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7860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31575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47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95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442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90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737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60032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180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>
            <a:extLst>
              <a:ext uri="{FF2B5EF4-FFF2-40B4-BE49-F238E27FC236}">
                <a16:creationId xmlns:a16="http://schemas.microsoft.com/office/drawing/2014/main" id="{7F9491FA-5C5E-525E-B14F-7605C28BD43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518913" y="374652"/>
            <a:ext cx="7203057" cy="2006239"/>
          </a:xfrm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anchor="ctr">
            <a:normAutofit/>
          </a:bodyPr>
          <a:lstStyle/>
          <a:p>
            <a:pPr>
              <a:defRPr/>
            </a:pPr>
            <a:r>
              <a:rPr lang="fr-FR" sz="2000" b="1" cap="small" dirty="0">
                <a:latin typeface="Arial" panose="020B0604020202020204" pitchFamily="34" charset="0"/>
                <a:cs typeface="Arial" panose="020B0604020202020204" pitchFamily="34" charset="0"/>
              </a:rPr>
              <a:t>Mission de maîtrise d'œuvre pour la rénovation complète des couvertures des bâtiments D et Central de l'Hôtel Dieu de Rouen</a:t>
            </a:r>
            <a:br>
              <a:rPr lang="fr-FR" sz="2000" b="1" cap="small" dirty="0"/>
            </a:br>
            <a:endParaRPr lang="fr-FR" altLang="fr-FR" sz="2000" b="1" cap="small" dirty="0"/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A9EE365B-2448-F6ED-64C6-50050736F8E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935916" y="3217683"/>
            <a:ext cx="6369050" cy="1127125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80000"/>
              </a:lnSpc>
            </a:pPr>
            <a:endParaRPr lang="fr-FR" altLang="fr-FR" dirty="0"/>
          </a:p>
          <a:p>
            <a:pPr eaLnBrk="1" hangingPunct="1">
              <a:lnSpc>
                <a:spcPct val="80000"/>
              </a:lnSpc>
            </a:pPr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Cadre de réponse à l’appel D’OFFRE</a:t>
            </a:r>
          </a:p>
          <a:p>
            <a:pPr eaLnBrk="1" hangingPunct="1">
              <a:lnSpc>
                <a:spcPct val="80000"/>
              </a:lnSpc>
            </a:pPr>
            <a:endParaRPr lang="fr-FR" alt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fr-FR" altLang="fr-FR" dirty="0">
                <a:latin typeface="Arial" panose="020B0604020202020204" pitchFamily="34" charset="0"/>
                <a:cs typeface="Arial" panose="020B0604020202020204" pitchFamily="34" charset="0"/>
              </a:rPr>
              <a:t>RÉFÉRENCES DU GROUPEMENT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063BC89-5A24-CDC9-E716-C89C075CF698}"/>
              </a:ext>
            </a:extLst>
          </p:cNvPr>
          <p:cNvSpPr/>
          <p:nvPr/>
        </p:nvSpPr>
        <p:spPr>
          <a:xfrm>
            <a:off x="2518913" y="5181601"/>
            <a:ext cx="7203057" cy="140652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Nom du Candidat Mandataire: </a:t>
            </a:r>
            <a:r>
              <a:rPr lang="fr-FR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renseigner</a:t>
            </a:r>
          </a:p>
        </p:txBody>
      </p:sp>
      <p:sp>
        <p:nvSpPr>
          <p:cNvPr id="2053" name="ZoneTexte 2">
            <a:extLst>
              <a:ext uri="{FF2B5EF4-FFF2-40B4-BE49-F238E27FC236}">
                <a16:creationId xmlns:a16="http://schemas.microsoft.com/office/drawing/2014/main" id="{6023C026-FCE3-F731-5AE2-11EA838084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826" y="188914"/>
            <a:ext cx="20177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1400" b="1" u="sng"/>
              <a:t>ANNEXE 3</a:t>
            </a:r>
            <a:endParaRPr lang="fr-FR" altLang="fr-FR" sz="1400" b="1" u="sng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B5CAAF58-05D0-43DD-BBF8-E92B2CC607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366075"/>
              </p:ext>
            </p:extLst>
          </p:nvPr>
        </p:nvGraphicFramePr>
        <p:xfrm>
          <a:off x="0" y="1"/>
          <a:ext cx="9906000" cy="7177275"/>
        </p:xfrm>
        <a:graphic>
          <a:graphicData uri="http://schemas.openxmlformats.org/drawingml/2006/table">
            <a:tbl>
              <a:tblPr/>
              <a:tblGrid>
                <a:gridCol w="2209029">
                  <a:extLst>
                    <a:ext uri="{9D8B030D-6E8A-4147-A177-3AD203B41FA5}">
                      <a16:colId xmlns:a16="http://schemas.microsoft.com/office/drawing/2014/main" val="590713749"/>
                    </a:ext>
                  </a:extLst>
                </a:gridCol>
                <a:gridCol w="543209">
                  <a:extLst>
                    <a:ext uri="{9D8B030D-6E8A-4147-A177-3AD203B41FA5}">
                      <a16:colId xmlns:a16="http://schemas.microsoft.com/office/drawing/2014/main" val="3178072953"/>
                    </a:ext>
                  </a:extLst>
                </a:gridCol>
                <a:gridCol w="2402161">
                  <a:extLst>
                    <a:ext uri="{9D8B030D-6E8A-4147-A177-3AD203B41FA5}">
                      <a16:colId xmlns:a16="http://schemas.microsoft.com/office/drawing/2014/main" val="2227818604"/>
                    </a:ext>
                  </a:extLst>
                </a:gridCol>
                <a:gridCol w="145964">
                  <a:extLst>
                    <a:ext uri="{9D8B030D-6E8A-4147-A177-3AD203B41FA5}">
                      <a16:colId xmlns:a16="http://schemas.microsoft.com/office/drawing/2014/main" val="796595126"/>
                    </a:ext>
                  </a:extLst>
                </a:gridCol>
                <a:gridCol w="2063065">
                  <a:extLst>
                    <a:ext uri="{9D8B030D-6E8A-4147-A177-3AD203B41FA5}">
                      <a16:colId xmlns:a16="http://schemas.microsoft.com/office/drawing/2014/main" val="2600267815"/>
                    </a:ext>
                  </a:extLst>
                </a:gridCol>
                <a:gridCol w="232634">
                  <a:extLst>
                    <a:ext uri="{9D8B030D-6E8A-4147-A177-3AD203B41FA5}">
                      <a16:colId xmlns:a16="http://schemas.microsoft.com/office/drawing/2014/main" val="3952519986"/>
                    </a:ext>
                  </a:extLst>
                </a:gridCol>
                <a:gridCol w="2309938">
                  <a:extLst>
                    <a:ext uri="{9D8B030D-6E8A-4147-A177-3AD203B41FA5}">
                      <a16:colId xmlns:a16="http://schemas.microsoft.com/office/drawing/2014/main" val="3215915293"/>
                    </a:ext>
                  </a:extLst>
                </a:gridCol>
              </a:tblGrid>
              <a:tr h="398360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fr-FR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FICHE DE PRESENTATION DETAILLEE D'UNE RÉFÉRENCE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E6E6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D82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7226594"/>
                  </a:ext>
                </a:extLst>
              </a:tr>
              <a:tr h="17443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1" u="none" strike="noStrike" dirty="0" err="1">
                          <a:effectLst/>
                          <a:latin typeface="Verdana" panose="020B0604030504040204" pitchFamily="34" charset="0"/>
                        </a:rPr>
                        <a:t>Référence</a:t>
                      </a:r>
                      <a:r>
                        <a:rPr lang="en-GB" sz="1000" b="0" i="1" u="none" strike="noStrike" dirty="0">
                          <a:effectLst/>
                          <a:latin typeface="Verdana" panose="020B0604030504040204" pitchFamily="34" charset="0"/>
                        </a:rPr>
                        <a:t> </a:t>
                      </a:r>
                      <a:r>
                        <a:rPr lang="en-GB" sz="1000" b="0" i="1" u="none" strike="noStrike" dirty="0" err="1">
                          <a:effectLst/>
                          <a:latin typeface="Verdana" panose="020B0604030504040204" pitchFamily="34" charset="0"/>
                        </a:rPr>
                        <a:t>présentée</a:t>
                      </a:r>
                      <a:r>
                        <a:rPr lang="en-GB" sz="1000" b="0" i="1" u="none" strike="noStrike" dirty="0">
                          <a:effectLst/>
                          <a:latin typeface="Verdana" panose="020B0604030504040204" pitchFamily="34" charset="0"/>
                        </a:rPr>
                        <a:t> n°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>
                          <a:effectLst/>
                          <a:latin typeface="Verdana"/>
                        </a:rPr>
                        <a:t> 1/3 </a:t>
                      </a:r>
                      <a:endParaRPr lang="en-US" b="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10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10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000" b="1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6969184"/>
                  </a:ext>
                </a:extLst>
              </a:tr>
              <a:tr h="45052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1" u="none" strike="noStrike" dirty="0">
                          <a:effectLst/>
                          <a:latin typeface="Verdana" panose="020B0604030504040204" pitchFamily="34" charset="0"/>
                        </a:rPr>
                        <a:t>Membre(s) du groupement auquel(s) se rapporte(nt) cette référence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NOM</a:t>
                      </a:r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10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10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9227666"/>
                  </a:ext>
                </a:extLst>
              </a:tr>
              <a:tr h="17921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1" u="none" strike="noStrike" dirty="0" err="1">
                          <a:effectLst/>
                          <a:latin typeface="Verdana" panose="020B0604030504040204" pitchFamily="34" charset="0"/>
                        </a:rPr>
                        <a:t>Intitulé</a:t>
                      </a:r>
                      <a:r>
                        <a:rPr lang="en-GB" sz="1000" b="0" i="1" u="none" strike="noStrike" dirty="0">
                          <a:effectLst/>
                          <a:latin typeface="Verdana" panose="020B0604030504040204" pitchFamily="34" charset="0"/>
                        </a:rPr>
                        <a:t> de </a:t>
                      </a:r>
                      <a:r>
                        <a:rPr lang="en-GB" sz="1000" b="0" i="1" u="none" strike="noStrike" dirty="0" err="1">
                          <a:effectLst/>
                          <a:latin typeface="Verdana" panose="020B0604030504040204" pitchFamily="34" charset="0"/>
                        </a:rPr>
                        <a:t>l'opération</a:t>
                      </a:r>
                      <a:r>
                        <a:rPr lang="en-GB" sz="1000" b="0" i="1" u="none" strike="noStrike" dirty="0">
                          <a:effectLst/>
                          <a:latin typeface="Verdana" panose="020B060403050404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NOM OPERATION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1000" b="1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1000" b="1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6852826"/>
                  </a:ext>
                </a:extLst>
              </a:tr>
              <a:tr h="163045">
                <a:tc>
                  <a:txBody>
                    <a:bodyPr/>
                    <a:lstStyle/>
                    <a:p>
                      <a:pPr algn="l" fontAlgn="ctr"/>
                      <a:endParaRPr lang="en-GB" sz="10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10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en-GB" sz="1000" b="1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1000" b="1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en-GB" sz="10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100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9130703"/>
                  </a:ext>
                </a:extLst>
              </a:tr>
              <a:tr h="179218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Illustration </a:t>
                      </a:r>
                      <a:r>
                        <a:rPr lang="en-GB" sz="10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générale</a:t>
                      </a:r>
                      <a:r>
                        <a:rPr lang="en-GB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 du </a:t>
                      </a:r>
                      <a:r>
                        <a:rPr lang="en-GB" sz="10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projet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0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08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1" i="0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08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08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9971656"/>
                  </a:ext>
                </a:extLst>
              </a:tr>
              <a:tr h="2674948">
                <a:tc gridSpan="7"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Verdana"/>
                        </a:rPr>
                        <a:t>(photos </a:t>
                      </a:r>
                      <a:r>
                        <a:rPr lang="en-GB" sz="10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Verdana"/>
                        </a:rPr>
                        <a:t>ou</a:t>
                      </a:r>
                      <a:r>
                        <a:rPr lang="en-GB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Verdana"/>
                        </a:rPr>
                        <a:t> illustrations à </a:t>
                      </a:r>
                      <a:r>
                        <a:rPr lang="en-GB" sz="10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Verdana"/>
                        </a:rPr>
                        <a:t>insérer</a:t>
                      </a:r>
                      <a:r>
                        <a:rPr lang="en-GB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Verdana"/>
                        </a:rPr>
                        <a:t> dans </a:t>
                      </a:r>
                      <a:r>
                        <a:rPr lang="en-GB" sz="10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Verdana"/>
                        </a:rPr>
                        <a:t>ce</a:t>
                      </a:r>
                      <a:r>
                        <a:rPr lang="en-GB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Verdana"/>
                        </a:rPr>
                        <a:t> cadre)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000" b="1" i="0" u="none" strike="noStrike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7158135"/>
                  </a:ext>
                </a:extLst>
              </a:tr>
              <a:tr h="262256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 err="1">
                          <a:effectLst/>
                          <a:latin typeface="Verdana" panose="020B0604030504040204" pitchFamily="34" charset="0"/>
                        </a:rPr>
                        <a:t>Maitre</a:t>
                      </a:r>
                      <a:r>
                        <a:rPr lang="en-GB" sz="1000" b="1" i="0" u="none" strike="noStrike" dirty="0">
                          <a:effectLst/>
                          <a:latin typeface="Verdana" panose="020B0604030504040204" pitchFamily="34" charset="0"/>
                        </a:rPr>
                        <a:t> </a:t>
                      </a:r>
                      <a:r>
                        <a:rPr lang="en-GB" sz="1000" b="1" i="0" u="none" strike="noStrike" dirty="0" err="1">
                          <a:effectLst/>
                          <a:latin typeface="Verdana" panose="020B0604030504040204" pitchFamily="34" charset="0"/>
                        </a:rPr>
                        <a:t>d’ouvrage</a:t>
                      </a:r>
                      <a:r>
                        <a:rPr lang="en-GB" sz="1000" b="1" i="0" u="none" strike="noStrike" dirty="0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lvl="0" algn="l">
                        <a:buNone/>
                      </a:pPr>
                      <a:endParaRPr lang="en-GB" sz="1000" b="0" i="0" u="none" strike="noStrike" dirty="0">
                        <a:solidFill>
                          <a:srgbClr val="0000FF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>
                          <a:effectLst/>
                          <a:latin typeface="Verdana" panose="020B0604030504040204" pitchFamily="34" charset="0"/>
                        </a:rPr>
                        <a:t>nature de l'opération / shon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>
                          <a:effectLst/>
                          <a:latin typeface="Verdana"/>
                        </a:rPr>
                        <a:t>Nature de </a:t>
                      </a:r>
                      <a:r>
                        <a:rPr lang="en-GB" sz="1000" b="1" i="0" u="none" strike="noStrike" dirty="0" err="1">
                          <a:effectLst/>
                          <a:latin typeface="Verdana"/>
                        </a:rPr>
                        <a:t>l'operation</a:t>
                      </a:r>
                      <a:endParaRPr lang="en-GB" sz="1000" b="1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FF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GB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Verdana"/>
                        </a:rPr>
                        <a:t>Neuf / </a:t>
                      </a:r>
                      <a:r>
                        <a:rPr lang="en-GB" sz="1000" b="0" i="0" u="none" strike="noStrike" dirty="0" err="1">
                          <a:solidFill>
                            <a:srgbClr val="0000FF"/>
                          </a:solidFill>
                          <a:effectLst/>
                          <a:latin typeface="Verdana"/>
                        </a:rPr>
                        <a:t>Réhabilitation</a:t>
                      </a:r>
                      <a:r>
                        <a:rPr lang="en-GB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Verdana"/>
                        </a:rPr>
                        <a:t> / </a:t>
                      </a:r>
                      <a:r>
                        <a:rPr lang="en-GB" sz="1000" b="0" i="0" u="none" strike="noStrike" dirty="0" err="1">
                          <a:solidFill>
                            <a:srgbClr val="0000FF"/>
                          </a:solidFill>
                          <a:effectLst/>
                          <a:latin typeface="Verdana"/>
                        </a:rPr>
                        <a:t>autre</a:t>
                      </a:r>
                      <a:r>
                        <a:rPr lang="en-GB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Verdana"/>
                        </a:rPr>
                        <a:t> :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9750595"/>
                  </a:ext>
                </a:extLst>
              </a:tr>
              <a:tr h="262256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 err="1">
                          <a:effectLst/>
                          <a:latin typeface="Verdana"/>
                        </a:rPr>
                        <a:t>Année</a:t>
                      </a:r>
                      <a:r>
                        <a:rPr lang="en-GB" sz="1000" b="1" i="0" u="none" strike="noStrike" dirty="0">
                          <a:effectLst/>
                          <a:latin typeface="Verdana"/>
                        </a:rPr>
                        <a:t> de </a:t>
                      </a:r>
                      <a:r>
                        <a:rPr lang="en-GB" sz="1000" b="1" i="0" u="none" strike="noStrike" dirty="0" err="1">
                          <a:effectLst/>
                          <a:latin typeface="Verdana"/>
                        </a:rPr>
                        <a:t>réalisation</a:t>
                      </a:r>
                      <a:endParaRPr lang="en-GB" sz="1000" b="1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lvl="0" algn="l">
                        <a:buNone/>
                      </a:pPr>
                      <a:endParaRPr lang="en-GB" sz="1000" b="0" i="0" u="none" strike="noStrike" dirty="0">
                        <a:solidFill>
                          <a:srgbClr val="0000FF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>
                          <a:effectLst/>
                          <a:latin typeface="Verdana"/>
                        </a:rPr>
                        <a:t>SDP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endParaRPr lang="en-GB" sz="1000" b="0" i="0" u="none" strike="noStrike" dirty="0">
                        <a:solidFill>
                          <a:srgbClr val="0000FF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9000623"/>
                  </a:ext>
                </a:extLst>
              </a:tr>
              <a:tr h="262256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>
                          <a:effectLst/>
                          <a:latin typeface="Verdana" panose="020B0604030504040204" pitchFamily="34" charset="0"/>
                        </a:rPr>
                        <a:t>Maitrise d’œuvre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en-GB" sz="1000" b="0" i="0" u="none" strike="noStrike" dirty="0">
                        <a:solidFill>
                          <a:srgbClr val="0000FF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fr-FR" sz="1000" b="1" i="0" u="none" strike="noStrike">
                          <a:effectLst/>
                          <a:latin typeface="Verdana" panose="020B0604030504040204" pitchFamily="34" charset="0"/>
                        </a:rPr>
                        <a:t>coût des travaux (k€HT)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1000" b="1" i="0" u="none" strike="noStrike" dirty="0">
                          <a:effectLst/>
                          <a:latin typeface="Verdana" panose="020B0604030504040204" pitchFamily="34" charset="0"/>
                        </a:rPr>
                        <a:t>Coût des travaux (</a:t>
                      </a:r>
                      <a:r>
                        <a:rPr lang="fr-FR" sz="1000" b="1" i="0" u="none" strike="noStrike" dirty="0" err="1">
                          <a:effectLst/>
                          <a:latin typeface="Verdana" panose="020B0604030504040204" pitchFamily="34" charset="0"/>
                        </a:rPr>
                        <a:t>k€HT</a:t>
                      </a:r>
                      <a:r>
                        <a:rPr lang="fr-FR" sz="1000" b="1" i="0" u="none" strike="noStrike" dirty="0">
                          <a:effectLst/>
                          <a:latin typeface="Verdana" panose="020B0604030504040204" pitchFamily="34" charset="0"/>
                        </a:rPr>
                        <a:t>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FF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000" b="0" i="0" u="none" strike="noStrike" dirty="0">
                        <a:solidFill>
                          <a:srgbClr val="0000FF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116532"/>
                  </a:ext>
                </a:extLst>
              </a:tr>
              <a:tr h="262256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1000" b="1" i="0" u="none" strike="noStrike" dirty="0">
                          <a:effectLst/>
                          <a:latin typeface="Verdana" panose="020B0604030504040204" pitchFamily="34" charset="0"/>
                        </a:rPr>
                        <a:t>Constructeur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en-GB" sz="1000" b="0" i="0" u="none" strike="noStrike" dirty="0">
                        <a:solidFill>
                          <a:srgbClr val="0000FF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fr-FR" sz="1000" b="1" i="0" u="none" strike="noStrike">
                          <a:effectLst/>
                          <a:latin typeface="Verdana" panose="020B0604030504040204" pitchFamily="34" charset="0"/>
                        </a:rPr>
                        <a:t>contenu de la mission de moe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  <a:p>
                      <a:pPr algn="l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 b="1" i="0" u="none" strike="noStrike" dirty="0" err="1">
                          <a:effectLst/>
                          <a:latin typeface="Verdana"/>
                        </a:rPr>
                        <a:t>Capacité</a:t>
                      </a:r>
                      <a:r>
                        <a:rPr lang="en-GB" sz="1050" b="1" i="0" u="none" strike="noStrike" dirty="0">
                          <a:effectLst/>
                          <a:latin typeface="Verdana"/>
                        </a:rPr>
                        <a:t>(s) </a:t>
                      </a:r>
                      <a:r>
                        <a:rPr lang="en-GB" sz="1050" b="1" i="0" u="none" strike="noStrike" dirty="0" err="1">
                          <a:effectLst/>
                          <a:latin typeface="Verdana"/>
                        </a:rPr>
                        <a:t>illustrée</a:t>
                      </a:r>
                      <a:r>
                        <a:rPr lang="en-GB" sz="1050" b="1" i="0" u="none" strike="noStrike" dirty="0">
                          <a:effectLst/>
                          <a:latin typeface="Verdana"/>
                        </a:rPr>
                        <a:t>(s) : </a:t>
                      </a:r>
                    </a:p>
                    <a:p>
                      <a:pPr algn="l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50" b="0" i="0" u="none" strike="noStrike" noProof="0" dirty="0">
                        <a:effectLst/>
                        <a:latin typeface="Verdana"/>
                      </a:endParaRPr>
                    </a:p>
                    <a:p>
                      <a:pPr marL="228600" lvl="0" indent="-2286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</a:pPr>
                      <a:r>
                        <a:rPr lang="fr-FR" sz="1000" dirty="0"/>
                        <a:t>Architecture patrimoine</a:t>
                      </a:r>
                    </a:p>
                    <a:p>
                      <a:pPr marL="228600" lvl="0" indent="-2286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</a:pPr>
                      <a:r>
                        <a:rPr lang="fr-FR" sz="1000" dirty="0"/>
                        <a:t>Ingénierie structure bois</a:t>
                      </a:r>
                    </a:p>
                    <a:p>
                      <a:pPr marL="228600" lvl="0" indent="-2286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</a:pPr>
                      <a:r>
                        <a:rPr lang="fr-FR" sz="1000" dirty="0"/>
                        <a:t>Expertise couvertures traditionnelles</a:t>
                      </a:r>
                    </a:p>
                    <a:p>
                      <a:pPr marL="228600" lvl="0" indent="-2286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</a:pPr>
                      <a:r>
                        <a:rPr lang="fr-FR" sz="1000" dirty="0"/>
                        <a:t>Économie construction patrimoine</a:t>
                      </a:r>
                    </a:p>
                    <a:p>
                      <a:pPr marL="228600" lvl="0" indent="-2286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</a:pPr>
                      <a:r>
                        <a:rPr lang="fr-FR" sz="1000" dirty="0"/>
                        <a:t>Coordination chantier complexe</a:t>
                      </a:r>
                    </a:p>
                    <a:p>
                      <a:pPr marL="228600" lvl="0" indent="-2286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</a:pPr>
                      <a:r>
                        <a:rPr lang="fr-FR" sz="1000" dirty="0"/>
                        <a:t>Interface ABF/DRAC</a:t>
                      </a: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1050" b="0" i="0" u="none" strike="noStrike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  <a:p>
                      <a:pPr algn="l" fontAlgn="ctr"/>
                      <a:r>
                        <a:rPr lang="en-GB" sz="1000" b="0" i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</a:rPr>
                        <a:t>Rayer les </a:t>
                      </a:r>
                      <a:r>
                        <a:rPr lang="en-GB" sz="1000" b="0" i="1" u="none" strike="noStrike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</a:rPr>
                        <a:t>capacités</a:t>
                      </a:r>
                      <a:r>
                        <a:rPr lang="en-GB" sz="1000" b="0" i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</a:rPr>
                        <a:t> non-</a:t>
                      </a:r>
                      <a:r>
                        <a:rPr lang="en-GB" sz="1000" b="0" i="1" u="none" strike="noStrike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</a:rPr>
                        <a:t>illustrées</a:t>
                      </a:r>
                      <a:r>
                        <a:rPr lang="en-GB" sz="1000" b="0" i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</a:rPr>
                        <a:t> par le </a:t>
                      </a:r>
                      <a:r>
                        <a:rPr lang="en-GB" sz="1000" b="0" i="1" u="none" strike="noStrike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</a:rPr>
                        <a:t>candidat</a:t>
                      </a:r>
                      <a:endParaRPr lang="en-GB" sz="1000" b="0" i="1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</a:endParaRPr>
                    </a:p>
                    <a:p>
                      <a:pPr lvl="0" algn="l">
                        <a:buNone/>
                      </a:pPr>
                      <a:endParaRPr lang="en-GB" sz="1050" b="0" i="0" u="none" strike="noStrike" dirty="0">
                        <a:solidFill>
                          <a:srgbClr val="0000FF"/>
                        </a:solidFill>
                        <a:effectLst/>
                        <a:latin typeface="Verdana"/>
                      </a:endParaRPr>
                    </a:p>
                    <a:p>
                      <a:pPr lvl="0" algn="l">
                        <a:buNone/>
                      </a:pPr>
                      <a:endParaRPr lang="en-GB" sz="1000" b="0" i="0" u="none" strike="noStrike" dirty="0">
                        <a:solidFill>
                          <a:srgbClr val="0000FF"/>
                        </a:solidFill>
                        <a:effectLst/>
                        <a:latin typeface="Verdana"/>
                      </a:endParaRPr>
                    </a:p>
                    <a:p>
                      <a:pPr algn="l" fontAlgn="ctr"/>
                      <a:endParaRPr lang="en-GB" sz="1000" b="0" i="0" u="none" strike="noStrike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l" fontAlgn="ctr"/>
                      <a:endParaRPr lang="en-GB" sz="1000" b="0" i="0" u="none" strike="noStrike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l" fontAlgn="ctr"/>
                      <a:endParaRPr lang="en-GB" sz="1000" b="0" i="0" u="none" strike="noStrike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6872973"/>
                  </a:ext>
                </a:extLst>
              </a:tr>
              <a:tr h="1535062">
                <a:tc gridSpan="4">
                  <a:txBody>
                    <a:bodyPr/>
                    <a:lstStyle/>
                    <a:p>
                      <a:pPr marL="0" marR="0" lvl="0" indent="0" algn="l" defTabSz="74295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i="0" u="none" strike="noStrike" dirty="0">
                          <a:effectLst/>
                          <a:latin typeface="Verdana" panose="020B0604030504040204" pitchFamily="34" charset="0"/>
                        </a:rPr>
                        <a:t>Spécificité(s) de l'opération :</a:t>
                      </a:r>
                    </a:p>
                    <a:p>
                      <a:pPr algn="l" fontAlgn="ctr"/>
                      <a:endParaRPr lang="fr-FR" sz="1000" b="1" i="0" u="none" strike="noStrike" dirty="0">
                        <a:effectLst/>
                        <a:latin typeface="Verdana"/>
                      </a:endParaRPr>
                    </a:p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  <a:endParaRPr lang="en-GB" sz="1000" b="1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1000" b="0" i="0" u="none" strike="noStrike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1000" b="0" i="0" u="none" strike="noStrike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1000" b="1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pPr algn="l" fontAlgn="ctr"/>
                      <a:endParaRPr lang="en-GB" sz="1000" b="1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algn="l" fontAlgn="ctr"/>
                      <a:endParaRPr lang="en-GB" sz="1000" b="0" i="0" u="none" strike="noStrike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algn="l" fontAlgn="ctr"/>
                      <a:endParaRPr lang="en-GB" sz="1000" b="0" i="0" u="none" strike="noStrike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363962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F3B14C9D-F96D-42B1-9A2B-C97B57AFB0C9}"/>
              </a:ext>
            </a:extLst>
          </p:cNvPr>
          <p:cNvSpPr txBox="1"/>
          <p:nvPr/>
        </p:nvSpPr>
        <p:spPr>
          <a:xfrm>
            <a:off x="2840360" y="3452491"/>
            <a:ext cx="226723" cy="21786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12252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B5CAAF58-05D0-43DD-BBF8-E92B2CC607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7146308"/>
              </p:ext>
            </p:extLst>
          </p:nvPr>
        </p:nvGraphicFramePr>
        <p:xfrm>
          <a:off x="0" y="1"/>
          <a:ext cx="9906000" cy="6887715"/>
        </p:xfrm>
        <a:graphic>
          <a:graphicData uri="http://schemas.openxmlformats.org/drawingml/2006/table">
            <a:tbl>
              <a:tblPr/>
              <a:tblGrid>
                <a:gridCol w="2209029">
                  <a:extLst>
                    <a:ext uri="{9D8B030D-6E8A-4147-A177-3AD203B41FA5}">
                      <a16:colId xmlns:a16="http://schemas.microsoft.com/office/drawing/2014/main" val="590713749"/>
                    </a:ext>
                  </a:extLst>
                </a:gridCol>
                <a:gridCol w="543209">
                  <a:extLst>
                    <a:ext uri="{9D8B030D-6E8A-4147-A177-3AD203B41FA5}">
                      <a16:colId xmlns:a16="http://schemas.microsoft.com/office/drawing/2014/main" val="3178072953"/>
                    </a:ext>
                  </a:extLst>
                </a:gridCol>
                <a:gridCol w="2402161">
                  <a:extLst>
                    <a:ext uri="{9D8B030D-6E8A-4147-A177-3AD203B41FA5}">
                      <a16:colId xmlns:a16="http://schemas.microsoft.com/office/drawing/2014/main" val="2227818604"/>
                    </a:ext>
                  </a:extLst>
                </a:gridCol>
                <a:gridCol w="145964">
                  <a:extLst>
                    <a:ext uri="{9D8B030D-6E8A-4147-A177-3AD203B41FA5}">
                      <a16:colId xmlns:a16="http://schemas.microsoft.com/office/drawing/2014/main" val="796595126"/>
                    </a:ext>
                  </a:extLst>
                </a:gridCol>
                <a:gridCol w="2063065">
                  <a:extLst>
                    <a:ext uri="{9D8B030D-6E8A-4147-A177-3AD203B41FA5}">
                      <a16:colId xmlns:a16="http://schemas.microsoft.com/office/drawing/2014/main" val="2600267815"/>
                    </a:ext>
                  </a:extLst>
                </a:gridCol>
                <a:gridCol w="232634">
                  <a:extLst>
                    <a:ext uri="{9D8B030D-6E8A-4147-A177-3AD203B41FA5}">
                      <a16:colId xmlns:a16="http://schemas.microsoft.com/office/drawing/2014/main" val="3952519986"/>
                    </a:ext>
                  </a:extLst>
                </a:gridCol>
                <a:gridCol w="2309938">
                  <a:extLst>
                    <a:ext uri="{9D8B030D-6E8A-4147-A177-3AD203B41FA5}">
                      <a16:colId xmlns:a16="http://schemas.microsoft.com/office/drawing/2014/main" val="3215915293"/>
                    </a:ext>
                  </a:extLst>
                </a:gridCol>
              </a:tblGrid>
              <a:tr h="398360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fr-FR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FICHE DE PRESENTATION DETAILLEE D'UNE RÉFÉRENCE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E6E6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D82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7226594"/>
                  </a:ext>
                </a:extLst>
              </a:tr>
              <a:tr h="17443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1" u="none" strike="noStrike" dirty="0" err="1">
                          <a:effectLst/>
                          <a:latin typeface="Verdana" panose="020B0604030504040204" pitchFamily="34" charset="0"/>
                        </a:rPr>
                        <a:t>Référence</a:t>
                      </a:r>
                      <a:r>
                        <a:rPr lang="en-GB" sz="1000" b="0" i="1" u="none" strike="noStrike" dirty="0">
                          <a:effectLst/>
                          <a:latin typeface="Verdana" panose="020B0604030504040204" pitchFamily="34" charset="0"/>
                        </a:rPr>
                        <a:t> </a:t>
                      </a:r>
                      <a:r>
                        <a:rPr lang="en-GB" sz="1000" b="0" i="1" u="none" strike="noStrike" dirty="0" err="1">
                          <a:effectLst/>
                          <a:latin typeface="Verdana" panose="020B0604030504040204" pitchFamily="34" charset="0"/>
                        </a:rPr>
                        <a:t>présentée</a:t>
                      </a:r>
                      <a:r>
                        <a:rPr lang="en-GB" sz="1000" b="0" i="1" u="none" strike="noStrike" dirty="0">
                          <a:effectLst/>
                          <a:latin typeface="Verdana" panose="020B0604030504040204" pitchFamily="34" charset="0"/>
                        </a:rPr>
                        <a:t> n°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Verdana"/>
                        </a:rPr>
                        <a:t>2/3</a:t>
                      </a:r>
                      <a:endParaRPr lang="en-US" b="1" i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10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10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000" b="1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6969184"/>
                  </a:ext>
                </a:extLst>
              </a:tr>
              <a:tr h="45052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1" u="none" strike="noStrike" dirty="0">
                          <a:effectLst/>
                          <a:latin typeface="Verdana" panose="020B0604030504040204" pitchFamily="34" charset="0"/>
                        </a:rPr>
                        <a:t>Membre(s) du groupement auquel(s) se rapporte(nt) cette référence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NOM</a:t>
                      </a:r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10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10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9227666"/>
                  </a:ext>
                </a:extLst>
              </a:tr>
              <a:tr h="17921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1" u="none" strike="noStrike" dirty="0" err="1">
                          <a:effectLst/>
                          <a:latin typeface="Verdana" panose="020B0604030504040204" pitchFamily="34" charset="0"/>
                        </a:rPr>
                        <a:t>Intitulé</a:t>
                      </a:r>
                      <a:r>
                        <a:rPr lang="en-GB" sz="1000" b="0" i="1" u="none" strike="noStrike" dirty="0">
                          <a:effectLst/>
                          <a:latin typeface="Verdana" panose="020B0604030504040204" pitchFamily="34" charset="0"/>
                        </a:rPr>
                        <a:t> de </a:t>
                      </a:r>
                      <a:r>
                        <a:rPr lang="en-GB" sz="1000" b="0" i="1" u="none" strike="noStrike" dirty="0" err="1">
                          <a:effectLst/>
                          <a:latin typeface="Verdana" panose="020B0604030504040204" pitchFamily="34" charset="0"/>
                        </a:rPr>
                        <a:t>l'opération</a:t>
                      </a:r>
                      <a:r>
                        <a:rPr lang="en-GB" sz="1000" b="0" i="1" u="none" strike="noStrike" dirty="0">
                          <a:effectLst/>
                          <a:latin typeface="Verdana" panose="020B060403050404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NOM OPERATION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1000" b="1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1000" b="1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6852826"/>
                  </a:ext>
                </a:extLst>
              </a:tr>
              <a:tr h="163045">
                <a:tc>
                  <a:txBody>
                    <a:bodyPr/>
                    <a:lstStyle/>
                    <a:p>
                      <a:pPr algn="l" fontAlgn="ctr"/>
                      <a:endParaRPr lang="en-GB" sz="10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10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en-GB" sz="1000" b="1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1000" b="1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en-GB" sz="10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100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9130703"/>
                  </a:ext>
                </a:extLst>
              </a:tr>
              <a:tr h="179218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Illustration </a:t>
                      </a:r>
                      <a:r>
                        <a:rPr lang="en-GB" sz="10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générale</a:t>
                      </a:r>
                      <a:r>
                        <a:rPr lang="en-GB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 du </a:t>
                      </a:r>
                      <a:r>
                        <a:rPr lang="en-GB" sz="10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projet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0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08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1" i="0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08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08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9971656"/>
                  </a:ext>
                </a:extLst>
              </a:tr>
              <a:tr h="2674948">
                <a:tc gridSpan="7"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Verdana"/>
                        </a:rPr>
                        <a:t>(photos </a:t>
                      </a:r>
                      <a:r>
                        <a:rPr lang="en-GB" sz="10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Verdana"/>
                        </a:rPr>
                        <a:t>ou</a:t>
                      </a:r>
                      <a:r>
                        <a:rPr lang="en-GB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Verdana"/>
                        </a:rPr>
                        <a:t> illustrations à </a:t>
                      </a:r>
                      <a:r>
                        <a:rPr lang="en-GB" sz="10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Verdana"/>
                        </a:rPr>
                        <a:t>insérer</a:t>
                      </a:r>
                      <a:r>
                        <a:rPr lang="en-GB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Verdana"/>
                        </a:rPr>
                        <a:t> dans </a:t>
                      </a:r>
                      <a:r>
                        <a:rPr lang="en-GB" sz="10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Verdana"/>
                        </a:rPr>
                        <a:t>ce</a:t>
                      </a:r>
                      <a:r>
                        <a:rPr lang="en-GB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Verdana"/>
                        </a:rPr>
                        <a:t> cadre)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000" b="1" i="0" u="none" strike="noStrike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7158135"/>
                  </a:ext>
                </a:extLst>
              </a:tr>
              <a:tr h="262256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 err="1">
                          <a:effectLst/>
                          <a:latin typeface="Verdana" panose="020B0604030504040204" pitchFamily="34" charset="0"/>
                        </a:rPr>
                        <a:t>Maitre</a:t>
                      </a:r>
                      <a:r>
                        <a:rPr lang="en-GB" sz="1000" b="1" i="0" u="none" strike="noStrike" dirty="0">
                          <a:effectLst/>
                          <a:latin typeface="Verdana" panose="020B0604030504040204" pitchFamily="34" charset="0"/>
                        </a:rPr>
                        <a:t> </a:t>
                      </a:r>
                      <a:r>
                        <a:rPr lang="en-GB" sz="1000" b="1" i="0" u="none" strike="noStrike" dirty="0" err="1">
                          <a:effectLst/>
                          <a:latin typeface="Verdana" panose="020B0604030504040204" pitchFamily="34" charset="0"/>
                        </a:rPr>
                        <a:t>d’ouvrage</a:t>
                      </a:r>
                      <a:r>
                        <a:rPr lang="en-GB" sz="1000" b="1" i="0" u="none" strike="noStrike" dirty="0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lvl="0" algn="l">
                        <a:buNone/>
                      </a:pPr>
                      <a:endParaRPr lang="en-GB" sz="1000" b="0" i="0" u="none" strike="noStrike" dirty="0">
                        <a:solidFill>
                          <a:srgbClr val="0000FF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>
                          <a:effectLst/>
                          <a:latin typeface="Verdana" panose="020B0604030504040204" pitchFamily="34" charset="0"/>
                        </a:rPr>
                        <a:t>nature de l'opération / shon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>
                          <a:effectLst/>
                          <a:latin typeface="Verdana"/>
                        </a:rPr>
                        <a:t>Nature de </a:t>
                      </a:r>
                      <a:r>
                        <a:rPr lang="en-GB" sz="1000" b="1" i="0" u="none" strike="noStrike" dirty="0" err="1">
                          <a:effectLst/>
                          <a:latin typeface="Verdana"/>
                        </a:rPr>
                        <a:t>l'operation</a:t>
                      </a:r>
                      <a:endParaRPr lang="en-GB" sz="1000" b="1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FF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GB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Verdana"/>
                        </a:rPr>
                        <a:t>Neuf / </a:t>
                      </a:r>
                      <a:r>
                        <a:rPr lang="en-GB" sz="1000" b="0" i="0" u="none" strike="noStrike" dirty="0" err="1">
                          <a:solidFill>
                            <a:srgbClr val="0000FF"/>
                          </a:solidFill>
                          <a:effectLst/>
                          <a:latin typeface="Verdana"/>
                        </a:rPr>
                        <a:t>Réhabilitation</a:t>
                      </a:r>
                      <a:r>
                        <a:rPr lang="en-GB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Verdana"/>
                        </a:rPr>
                        <a:t> / </a:t>
                      </a:r>
                      <a:r>
                        <a:rPr lang="en-GB" sz="1000" b="0" i="0" u="none" strike="noStrike" dirty="0" err="1">
                          <a:solidFill>
                            <a:srgbClr val="0000FF"/>
                          </a:solidFill>
                          <a:effectLst/>
                          <a:latin typeface="Verdana"/>
                        </a:rPr>
                        <a:t>autre</a:t>
                      </a:r>
                      <a:r>
                        <a:rPr lang="en-GB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Verdana"/>
                        </a:rPr>
                        <a:t> :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9750595"/>
                  </a:ext>
                </a:extLst>
              </a:tr>
              <a:tr h="262256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 err="1">
                          <a:effectLst/>
                          <a:latin typeface="Verdana"/>
                        </a:rPr>
                        <a:t>Année</a:t>
                      </a:r>
                      <a:r>
                        <a:rPr lang="en-GB" sz="1000" b="1" i="0" u="none" strike="noStrike" dirty="0">
                          <a:effectLst/>
                          <a:latin typeface="Verdana"/>
                        </a:rPr>
                        <a:t> de </a:t>
                      </a:r>
                      <a:r>
                        <a:rPr lang="en-GB" sz="1000" b="1" i="0" u="none" strike="noStrike" dirty="0" err="1">
                          <a:effectLst/>
                          <a:latin typeface="Verdana"/>
                        </a:rPr>
                        <a:t>réalisation</a:t>
                      </a:r>
                      <a:endParaRPr lang="en-GB" sz="1000" b="1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lvl="0" algn="l">
                        <a:buNone/>
                      </a:pPr>
                      <a:endParaRPr lang="en-GB" sz="1000" b="0" i="0" u="none" strike="noStrike" dirty="0">
                        <a:solidFill>
                          <a:srgbClr val="0000FF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>
                          <a:effectLst/>
                          <a:latin typeface="Verdana"/>
                        </a:rPr>
                        <a:t>SDP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endParaRPr lang="en-GB" sz="1000" b="0" i="0" u="none" strike="noStrike" dirty="0">
                        <a:solidFill>
                          <a:srgbClr val="0000FF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9000623"/>
                  </a:ext>
                </a:extLst>
              </a:tr>
              <a:tr h="262256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>
                          <a:effectLst/>
                          <a:latin typeface="Verdana" panose="020B0604030504040204" pitchFamily="34" charset="0"/>
                        </a:rPr>
                        <a:t>Maitrise d’œuvre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en-GB" sz="1000" b="0" i="0" u="none" strike="noStrike" dirty="0">
                        <a:solidFill>
                          <a:srgbClr val="0000FF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fr-FR" sz="1000" b="1" i="0" u="none" strike="noStrike">
                          <a:effectLst/>
                          <a:latin typeface="Verdana" panose="020B0604030504040204" pitchFamily="34" charset="0"/>
                        </a:rPr>
                        <a:t>coût des travaux (k€HT)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1000" b="1" i="0" u="none" strike="noStrike" dirty="0">
                          <a:effectLst/>
                          <a:latin typeface="Verdana" panose="020B0604030504040204" pitchFamily="34" charset="0"/>
                        </a:rPr>
                        <a:t>Coût des travaux (</a:t>
                      </a:r>
                      <a:r>
                        <a:rPr lang="fr-FR" sz="1000" b="1" i="0" u="none" strike="noStrike" dirty="0" err="1">
                          <a:effectLst/>
                          <a:latin typeface="Verdana" panose="020B0604030504040204" pitchFamily="34" charset="0"/>
                        </a:rPr>
                        <a:t>k€HT</a:t>
                      </a:r>
                      <a:r>
                        <a:rPr lang="fr-FR" sz="1000" b="1" i="0" u="none" strike="noStrike" dirty="0">
                          <a:effectLst/>
                          <a:latin typeface="Verdana" panose="020B0604030504040204" pitchFamily="34" charset="0"/>
                        </a:rPr>
                        <a:t>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FF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000" b="0" i="0" u="none" strike="noStrike" dirty="0">
                        <a:solidFill>
                          <a:srgbClr val="0000FF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116532"/>
                  </a:ext>
                </a:extLst>
              </a:tr>
              <a:tr h="262256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1000" b="1" i="0" u="none" strike="noStrike" dirty="0">
                          <a:effectLst/>
                          <a:latin typeface="Verdana" panose="020B0604030504040204" pitchFamily="34" charset="0"/>
                        </a:rPr>
                        <a:t>Constructeur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en-GB" sz="1000" b="0" i="0" u="none" strike="noStrike" dirty="0">
                        <a:solidFill>
                          <a:srgbClr val="0000FF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fr-FR" sz="1000" b="1" i="0" u="none" strike="noStrike">
                          <a:effectLst/>
                          <a:latin typeface="Verdana" panose="020B0604030504040204" pitchFamily="34" charset="0"/>
                        </a:rPr>
                        <a:t>contenu de la mission de moe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  <a:p>
                      <a:pPr algn="l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 i="0" u="none" strike="noStrike" dirty="0" err="1">
                          <a:effectLst/>
                          <a:latin typeface="Verdana"/>
                        </a:rPr>
                        <a:t>Capacité</a:t>
                      </a:r>
                      <a:r>
                        <a:rPr lang="en-GB" sz="1000" b="1" i="0" u="none" strike="noStrike" dirty="0">
                          <a:effectLst/>
                          <a:latin typeface="Verdana"/>
                        </a:rPr>
                        <a:t>(s) </a:t>
                      </a:r>
                      <a:r>
                        <a:rPr lang="en-GB" sz="1000" b="1" i="0" u="none" strike="noStrike" dirty="0" err="1">
                          <a:effectLst/>
                          <a:latin typeface="Verdana"/>
                        </a:rPr>
                        <a:t>illustrée</a:t>
                      </a:r>
                      <a:r>
                        <a:rPr lang="en-GB" sz="1000" b="1" i="0" u="none" strike="noStrike" dirty="0">
                          <a:effectLst/>
                          <a:latin typeface="Verdana"/>
                        </a:rPr>
                        <a:t>(s) : </a:t>
                      </a:r>
                    </a:p>
                    <a:p>
                      <a:pPr algn="l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b="0" i="0" u="none" strike="noStrike" noProof="0" dirty="0">
                        <a:effectLst/>
                        <a:latin typeface="Verdana"/>
                      </a:endParaRPr>
                    </a:p>
                    <a:p>
                      <a:pPr marL="228600" lvl="0" indent="-2286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</a:pPr>
                      <a:r>
                        <a:rPr lang="fr-FR" sz="900" dirty="0"/>
                        <a:t>Architecture patrimoine</a:t>
                      </a:r>
                    </a:p>
                    <a:p>
                      <a:pPr marL="228600" lvl="0" indent="-2286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</a:pPr>
                      <a:r>
                        <a:rPr lang="fr-FR" sz="900" dirty="0"/>
                        <a:t>Ingénierie structure bois</a:t>
                      </a:r>
                    </a:p>
                    <a:p>
                      <a:pPr marL="228600" lvl="0" indent="-2286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</a:pPr>
                      <a:r>
                        <a:rPr lang="fr-FR" sz="900" dirty="0"/>
                        <a:t>Expertise couvertures traditionnelles</a:t>
                      </a:r>
                    </a:p>
                    <a:p>
                      <a:pPr marL="228600" lvl="0" indent="-2286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</a:pPr>
                      <a:r>
                        <a:rPr lang="fr-FR" sz="900" dirty="0"/>
                        <a:t>Économie construction patrimoine</a:t>
                      </a:r>
                    </a:p>
                    <a:p>
                      <a:pPr marL="228600" lvl="0" indent="-2286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</a:pPr>
                      <a:r>
                        <a:rPr lang="fr-FR" sz="900" dirty="0"/>
                        <a:t>Coordination chantier complexe</a:t>
                      </a:r>
                    </a:p>
                    <a:p>
                      <a:pPr marL="228600" lvl="0" indent="-2286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</a:pPr>
                      <a:r>
                        <a:rPr lang="fr-FR" sz="900" dirty="0"/>
                        <a:t>Interface ABF/DRAC</a:t>
                      </a: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1000" b="0" i="0" u="none" strike="noStrike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  <a:p>
                      <a:pPr algn="l" fontAlgn="ctr"/>
                      <a:r>
                        <a:rPr lang="en-GB" sz="900" b="0" i="1" u="none" strike="noStrike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</a:rPr>
                        <a:t>Rayer</a:t>
                      </a:r>
                      <a:r>
                        <a:rPr lang="en-GB" sz="900" b="0" i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</a:rPr>
                        <a:t> les </a:t>
                      </a:r>
                      <a:r>
                        <a:rPr lang="en-GB" sz="900" b="0" i="1" u="none" strike="noStrike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</a:rPr>
                        <a:t>capacités</a:t>
                      </a:r>
                      <a:r>
                        <a:rPr lang="en-GB" sz="900" b="0" i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</a:rPr>
                        <a:t> non-</a:t>
                      </a:r>
                      <a:r>
                        <a:rPr lang="en-GB" sz="900" b="0" i="1" u="none" strike="noStrike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</a:rPr>
                        <a:t>illustrées</a:t>
                      </a:r>
                      <a:r>
                        <a:rPr lang="en-GB" sz="900" b="0" i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</a:rPr>
                        <a:t> par le </a:t>
                      </a:r>
                      <a:r>
                        <a:rPr lang="en-GB" sz="900" b="0" i="1" u="none" strike="noStrike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</a:rPr>
                        <a:t>candidat</a:t>
                      </a:r>
                      <a:endParaRPr lang="en-GB" sz="900" b="0" i="1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</a:endParaRPr>
                    </a:p>
                    <a:p>
                      <a:pPr lvl="0" algn="l">
                        <a:buNone/>
                      </a:pPr>
                      <a:endParaRPr lang="en-GB" sz="1000" b="0" i="0" u="none" strike="noStrike" dirty="0">
                        <a:solidFill>
                          <a:srgbClr val="0000FF"/>
                        </a:solidFill>
                        <a:effectLst/>
                        <a:latin typeface="Verdana"/>
                      </a:endParaRPr>
                    </a:p>
                    <a:p>
                      <a:pPr algn="l" fontAlgn="ctr"/>
                      <a:endParaRPr lang="en-GB" sz="1000" b="0" i="0" u="none" strike="noStrike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l" fontAlgn="ctr"/>
                      <a:endParaRPr lang="en-GB" sz="1000" b="0" i="0" u="none" strike="noStrike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l" fontAlgn="ctr"/>
                      <a:endParaRPr lang="en-GB" sz="1000" b="0" i="0" u="none" strike="noStrike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6872973"/>
                  </a:ext>
                </a:extLst>
              </a:tr>
              <a:tr h="1535062">
                <a:tc gridSpan="4">
                  <a:txBody>
                    <a:bodyPr/>
                    <a:lstStyle/>
                    <a:p>
                      <a:pPr marL="0" marR="0" lvl="0" indent="0" algn="l" defTabSz="74295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i="0" u="none" strike="noStrike" dirty="0">
                          <a:effectLst/>
                          <a:latin typeface="Verdana" panose="020B0604030504040204" pitchFamily="34" charset="0"/>
                        </a:rPr>
                        <a:t>Spécificité(s) de l'opération :</a:t>
                      </a:r>
                    </a:p>
                    <a:p>
                      <a:pPr algn="l" fontAlgn="ctr"/>
                      <a:endParaRPr lang="fr-FR" sz="1000" b="1" i="0" u="none" strike="noStrike" dirty="0">
                        <a:effectLst/>
                        <a:latin typeface="Verdana"/>
                      </a:endParaRPr>
                    </a:p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  <a:endParaRPr lang="en-GB" sz="1000" b="1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1000" b="0" i="0" u="none" strike="noStrike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1000" b="0" i="0" u="none" strike="noStrike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1000" b="1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pPr algn="l" fontAlgn="ctr"/>
                      <a:endParaRPr lang="en-GB" sz="1000" b="1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algn="l" fontAlgn="ctr"/>
                      <a:endParaRPr lang="en-GB" sz="1000" b="0" i="0" u="none" strike="noStrike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algn="l" fontAlgn="ctr"/>
                      <a:endParaRPr lang="en-GB" sz="1000" b="0" i="0" u="none" strike="noStrike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363962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F3B14C9D-F96D-42B1-9A2B-C97B57AFB0C9}"/>
              </a:ext>
            </a:extLst>
          </p:cNvPr>
          <p:cNvSpPr txBox="1"/>
          <p:nvPr/>
        </p:nvSpPr>
        <p:spPr>
          <a:xfrm>
            <a:off x="2840360" y="3452491"/>
            <a:ext cx="226723" cy="21786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11487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B5CAAF58-05D0-43DD-BBF8-E92B2CC607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6230260"/>
              </p:ext>
            </p:extLst>
          </p:nvPr>
        </p:nvGraphicFramePr>
        <p:xfrm>
          <a:off x="0" y="1"/>
          <a:ext cx="9906000" cy="7177275"/>
        </p:xfrm>
        <a:graphic>
          <a:graphicData uri="http://schemas.openxmlformats.org/drawingml/2006/table">
            <a:tbl>
              <a:tblPr/>
              <a:tblGrid>
                <a:gridCol w="2209029">
                  <a:extLst>
                    <a:ext uri="{9D8B030D-6E8A-4147-A177-3AD203B41FA5}">
                      <a16:colId xmlns:a16="http://schemas.microsoft.com/office/drawing/2014/main" val="590713749"/>
                    </a:ext>
                  </a:extLst>
                </a:gridCol>
                <a:gridCol w="543209">
                  <a:extLst>
                    <a:ext uri="{9D8B030D-6E8A-4147-A177-3AD203B41FA5}">
                      <a16:colId xmlns:a16="http://schemas.microsoft.com/office/drawing/2014/main" val="3178072953"/>
                    </a:ext>
                  </a:extLst>
                </a:gridCol>
                <a:gridCol w="2402161">
                  <a:extLst>
                    <a:ext uri="{9D8B030D-6E8A-4147-A177-3AD203B41FA5}">
                      <a16:colId xmlns:a16="http://schemas.microsoft.com/office/drawing/2014/main" val="2227818604"/>
                    </a:ext>
                  </a:extLst>
                </a:gridCol>
                <a:gridCol w="145964">
                  <a:extLst>
                    <a:ext uri="{9D8B030D-6E8A-4147-A177-3AD203B41FA5}">
                      <a16:colId xmlns:a16="http://schemas.microsoft.com/office/drawing/2014/main" val="796595126"/>
                    </a:ext>
                  </a:extLst>
                </a:gridCol>
                <a:gridCol w="2063065">
                  <a:extLst>
                    <a:ext uri="{9D8B030D-6E8A-4147-A177-3AD203B41FA5}">
                      <a16:colId xmlns:a16="http://schemas.microsoft.com/office/drawing/2014/main" val="2600267815"/>
                    </a:ext>
                  </a:extLst>
                </a:gridCol>
                <a:gridCol w="232634">
                  <a:extLst>
                    <a:ext uri="{9D8B030D-6E8A-4147-A177-3AD203B41FA5}">
                      <a16:colId xmlns:a16="http://schemas.microsoft.com/office/drawing/2014/main" val="3952519986"/>
                    </a:ext>
                  </a:extLst>
                </a:gridCol>
                <a:gridCol w="2309938">
                  <a:extLst>
                    <a:ext uri="{9D8B030D-6E8A-4147-A177-3AD203B41FA5}">
                      <a16:colId xmlns:a16="http://schemas.microsoft.com/office/drawing/2014/main" val="3215915293"/>
                    </a:ext>
                  </a:extLst>
                </a:gridCol>
              </a:tblGrid>
              <a:tr h="398360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fr-FR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FICHE DE PRESENTATION DETAILLEE D'UNE RÉFÉRENCE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E6E6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D82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7226594"/>
                  </a:ext>
                </a:extLst>
              </a:tr>
              <a:tr h="17443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1" u="none" strike="noStrike" dirty="0" err="1">
                          <a:effectLst/>
                          <a:latin typeface="Verdana" panose="020B0604030504040204" pitchFamily="34" charset="0"/>
                        </a:rPr>
                        <a:t>Référence</a:t>
                      </a:r>
                      <a:r>
                        <a:rPr lang="en-GB" sz="1000" b="0" i="1" u="none" strike="noStrike" dirty="0">
                          <a:effectLst/>
                          <a:latin typeface="Verdana" panose="020B0604030504040204" pitchFamily="34" charset="0"/>
                        </a:rPr>
                        <a:t> </a:t>
                      </a:r>
                      <a:r>
                        <a:rPr lang="en-GB" sz="1000" b="0" i="1" u="none" strike="noStrike" dirty="0" err="1">
                          <a:effectLst/>
                          <a:latin typeface="Verdana" panose="020B0604030504040204" pitchFamily="34" charset="0"/>
                        </a:rPr>
                        <a:t>présentée</a:t>
                      </a:r>
                      <a:r>
                        <a:rPr lang="en-GB" sz="1000" b="0" i="1" u="none" strike="noStrike" dirty="0">
                          <a:effectLst/>
                          <a:latin typeface="Verdana" panose="020B0604030504040204" pitchFamily="34" charset="0"/>
                        </a:rPr>
                        <a:t> n°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>
                          <a:effectLst/>
                          <a:latin typeface="Verdana"/>
                        </a:rPr>
                        <a:t> 3/3</a:t>
                      </a:r>
                      <a:endParaRPr lang="en-US" b="0" i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10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10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000" b="1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6969184"/>
                  </a:ext>
                </a:extLst>
              </a:tr>
              <a:tr h="45052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1" u="none" strike="noStrike" dirty="0">
                          <a:effectLst/>
                          <a:latin typeface="Verdana" panose="020B0604030504040204" pitchFamily="34" charset="0"/>
                        </a:rPr>
                        <a:t>Membre(s) du groupement auquel(s) se rapporte(nt) cette référence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NOM</a:t>
                      </a:r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10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10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9227666"/>
                  </a:ext>
                </a:extLst>
              </a:tr>
              <a:tr h="17921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1" u="none" strike="noStrike" dirty="0" err="1">
                          <a:effectLst/>
                          <a:latin typeface="Verdana" panose="020B0604030504040204" pitchFamily="34" charset="0"/>
                        </a:rPr>
                        <a:t>Intitulé</a:t>
                      </a:r>
                      <a:r>
                        <a:rPr lang="en-GB" sz="1000" b="0" i="1" u="none" strike="noStrike" dirty="0">
                          <a:effectLst/>
                          <a:latin typeface="Verdana" panose="020B0604030504040204" pitchFamily="34" charset="0"/>
                        </a:rPr>
                        <a:t> de </a:t>
                      </a:r>
                      <a:r>
                        <a:rPr lang="en-GB" sz="1000" b="0" i="1" u="none" strike="noStrike" dirty="0" err="1">
                          <a:effectLst/>
                          <a:latin typeface="Verdana" panose="020B0604030504040204" pitchFamily="34" charset="0"/>
                        </a:rPr>
                        <a:t>l'opération</a:t>
                      </a:r>
                      <a:r>
                        <a:rPr lang="en-GB" sz="1000" b="0" i="1" u="none" strike="noStrike" dirty="0">
                          <a:effectLst/>
                          <a:latin typeface="Verdana" panose="020B060403050404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NOM OPERATION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1000" b="1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1000" b="1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000" b="0" i="0" u="none" strike="noStrike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6852826"/>
                  </a:ext>
                </a:extLst>
              </a:tr>
              <a:tr h="163045">
                <a:tc>
                  <a:txBody>
                    <a:bodyPr/>
                    <a:lstStyle/>
                    <a:p>
                      <a:pPr algn="l" fontAlgn="ctr"/>
                      <a:endParaRPr lang="en-GB" sz="10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10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en-GB" sz="1000" b="1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1000" b="1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en-GB" sz="1000" b="0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100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9130703"/>
                  </a:ext>
                </a:extLst>
              </a:tr>
              <a:tr h="179218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Illustration </a:t>
                      </a:r>
                      <a:r>
                        <a:rPr lang="en-GB" sz="10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générale</a:t>
                      </a:r>
                      <a:r>
                        <a:rPr lang="en-GB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 du </a:t>
                      </a:r>
                      <a:r>
                        <a:rPr lang="en-GB" sz="10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projet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0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08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1" i="0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08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08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9971656"/>
                  </a:ext>
                </a:extLst>
              </a:tr>
              <a:tr h="2674948">
                <a:tc gridSpan="7"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Verdana"/>
                        </a:rPr>
                        <a:t>(photos </a:t>
                      </a:r>
                      <a:r>
                        <a:rPr lang="en-GB" sz="10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Verdana"/>
                        </a:rPr>
                        <a:t>ou</a:t>
                      </a:r>
                      <a:r>
                        <a:rPr lang="en-GB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Verdana"/>
                        </a:rPr>
                        <a:t> illustrations à </a:t>
                      </a:r>
                      <a:r>
                        <a:rPr lang="en-GB" sz="10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Verdana"/>
                        </a:rPr>
                        <a:t>insérer</a:t>
                      </a:r>
                      <a:r>
                        <a:rPr lang="en-GB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Verdana"/>
                        </a:rPr>
                        <a:t> dans </a:t>
                      </a:r>
                      <a:r>
                        <a:rPr lang="en-GB" sz="10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Verdana"/>
                        </a:rPr>
                        <a:t>ce</a:t>
                      </a:r>
                      <a:r>
                        <a:rPr lang="en-GB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Verdana"/>
                        </a:rPr>
                        <a:t> cadre)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000" b="1" i="0" u="none" strike="noStrike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7158135"/>
                  </a:ext>
                </a:extLst>
              </a:tr>
              <a:tr h="262256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 err="1">
                          <a:effectLst/>
                          <a:latin typeface="Verdana" panose="020B0604030504040204" pitchFamily="34" charset="0"/>
                        </a:rPr>
                        <a:t>Maitre</a:t>
                      </a:r>
                      <a:r>
                        <a:rPr lang="en-GB" sz="1000" b="1" i="0" u="none" strike="noStrike" dirty="0">
                          <a:effectLst/>
                          <a:latin typeface="Verdana" panose="020B0604030504040204" pitchFamily="34" charset="0"/>
                        </a:rPr>
                        <a:t> </a:t>
                      </a:r>
                      <a:r>
                        <a:rPr lang="en-GB" sz="1000" b="1" i="0" u="none" strike="noStrike" dirty="0" err="1">
                          <a:effectLst/>
                          <a:latin typeface="Verdana" panose="020B0604030504040204" pitchFamily="34" charset="0"/>
                        </a:rPr>
                        <a:t>d’ouvrage</a:t>
                      </a:r>
                      <a:r>
                        <a:rPr lang="en-GB" sz="1000" b="1" i="0" u="none" strike="noStrike" dirty="0"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lvl="0" algn="l">
                        <a:buNone/>
                      </a:pPr>
                      <a:endParaRPr lang="en-GB" sz="1000" b="0" i="0" u="none" strike="noStrike" dirty="0">
                        <a:solidFill>
                          <a:srgbClr val="0000FF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>
                          <a:effectLst/>
                          <a:latin typeface="Verdana" panose="020B0604030504040204" pitchFamily="34" charset="0"/>
                        </a:rPr>
                        <a:t>nature de l'opération / shon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>
                          <a:effectLst/>
                          <a:latin typeface="Verdana"/>
                        </a:rPr>
                        <a:t>Nature de </a:t>
                      </a:r>
                      <a:r>
                        <a:rPr lang="en-GB" sz="1000" b="1" i="0" u="none" strike="noStrike" dirty="0" err="1">
                          <a:effectLst/>
                          <a:latin typeface="Verdana"/>
                        </a:rPr>
                        <a:t>l'operation</a:t>
                      </a:r>
                      <a:endParaRPr lang="en-GB" sz="1000" b="1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FF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GB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Verdana"/>
                        </a:rPr>
                        <a:t>Neuf / </a:t>
                      </a:r>
                      <a:r>
                        <a:rPr lang="en-GB" sz="1000" b="0" i="0" u="none" strike="noStrike" dirty="0" err="1">
                          <a:solidFill>
                            <a:srgbClr val="0000FF"/>
                          </a:solidFill>
                          <a:effectLst/>
                          <a:latin typeface="Verdana"/>
                        </a:rPr>
                        <a:t>Réhabilitation</a:t>
                      </a:r>
                      <a:r>
                        <a:rPr lang="en-GB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Verdana"/>
                        </a:rPr>
                        <a:t> / </a:t>
                      </a:r>
                      <a:r>
                        <a:rPr lang="en-GB" sz="1000" b="0" i="0" u="none" strike="noStrike" dirty="0" err="1">
                          <a:solidFill>
                            <a:srgbClr val="0000FF"/>
                          </a:solidFill>
                          <a:effectLst/>
                          <a:latin typeface="Verdana"/>
                        </a:rPr>
                        <a:t>autre</a:t>
                      </a:r>
                      <a:r>
                        <a:rPr lang="en-GB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Verdana"/>
                        </a:rPr>
                        <a:t> :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9750595"/>
                  </a:ext>
                </a:extLst>
              </a:tr>
              <a:tr h="262256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 err="1">
                          <a:effectLst/>
                          <a:latin typeface="Verdana"/>
                        </a:rPr>
                        <a:t>Année</a:t>
                      </a:r>
                      <a:r>
                        <a:rPr lang="en-GB" sz="1000" b="1" i="0" u="none" strike="noStrike" dirty="0">
                          <a:effectLst/>
                          <a:latin typeface="Verdana"/>
                        </a:rPr>
                        <a:t> de </a:t>
                      </a:r>
                      <a:r>
                        <a:rPr lang="en-GB" sz="1000" b="1" i="0" u="none" strike="noStrike" dirty="0" err="1">
                          <a:effectLst/>
                          <a:latin typeface="Verdana"/>
                        </a:rPr>
                        <a:t>réalisation</a:t>
                      </a:r>
                      <a:endParaRPr lang="en-GB" sz="1000" b="1" i="0" u="none" strike="noStrike" dirty="0"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lvl="0" algn="l">
                        <a:buNone/>
                      </a:pPr>
                      <a:endParaRPr lang="en-GB" sz="1000" b="0" i="0" u="none" strike="noStrike" dirty="0">
                        <a:solidFill>
                          <a:srgbClr val="0000FF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>
                          <a:effectLst/>
                          <a:latin typeface="Verdana"/>
                        </a:rPr>
                        <a:t>SDP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endParaRPr lang="en-GB" sz="1000" b="0" i="0" u="none" strike="noStrike" dirty="0">
                        <a:solidFill>
                          <a:srgbClr val="0000FF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9000623"/>
                  </a:ext>
                </a:extLst>
              </a:tr>
              <a:tr h="262256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>
                          <a:effectLst/>
                          <a:latin typeface="Verdana" panose="020B0604030504040204" pitchFamily="34" charset="0"/>
                        </a:rPr>
                        <a:t>Maitrise d’œuvre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en-GB" sz="1000" b="0" i="0" u="none" strike="noStrike" dirty="0">
                        <a:solidFill>
                          <a:srgbClr val="0000FF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fr-FR" sz="1000" b="1" i="0" u="none" strike="noStrike">
                          <a:effectLst/>
                          <a:latin typeface="Verdana" panose="020B0604030504040204" pitchFamily="34" charset="0"/>
                        </a:rPr>
                        <a:t>coût des travaux (k€HT)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1000" b="1" i="0" u="none" strike="noStrike" dirty="0">
                          <a:effectLst/>
                          <a:latin typeface="Verdana" panose="020B0604030504040204" pitchFamily="34" charset="0"/>
                        </a:rPr>
                        <a:t>Coût des travaux (</a:t>
                      </a:r>
                      <a:r>
                        <a:rPr lang="fr-FR" sz="1000" b="1" i="0" u="none" strike="noStrike" dirty="0" err="1">
                          <a:effectLst/>
                          <a:latin typeface="Verdana" panose="020B0604030504040204" pitchFamily="34" charset="0"/>
                        </a:rPr>
                        <a:t>k€HT</a:t>
                      </a:r>
                      <a:r>
                        <a:rPr lang="fr-FR" sz="1000" b="1" i="0" u="none" strike="noStrike" dirty="0">
                          <a:effectLst/>
                          <a:latin typeface="Verdana" panose="020B0604030504040204" pitchFamily="34" charset="0"/>
                        </a:rPr>
                        <a:t>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FF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000" b="0" i="0" u="none" strike="noStrike" dirty="0">
                        <a:solidFill>
                          <a:srgbClr val="0000FF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116532"/>
                  </a:ext>
                </a:extLst>
              </a:tr>
              <a:tr h="262256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1000" b="1" i="0" u="none" strike="noStrike" dirty="0">
                          <a:effectLst/>
                          <a:latin typeface="Verdana" panose="020B0604030504040204" pitchFamily="34" charset="0"/>
                        </a:rPr>
                        <a:t>Constructeur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en-GB" sz="1000" b="0" i="0" u="none" strike="noStrike" dirty="0">
                        <a:solidFill>
                          <a:srgbClr val="0000FF"/>
                        </a:solidFill>
                        <a:effectLst/>
                        <a:latin typeface="Verdan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fr-FR" sz="1000" b="1" i="0" u="none" strike="noStrike">
                          <a:effectLst/>
                          <a:latin typeface="Verdana" panose="020B0604030504040204" pitchFamily="34" charset="0"/>
                        </a:rPr>
                        <a:t>contenu de la mission de moe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</a:p>
                    <a:p>
                      <a:pPr algn="l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50" b="1" i="0" u="none" strike="noStrike" dirty="0" err="1">
                          <a:effectLst/>
                          <a:latin typeface="Verdana"/>
                        </a:rPr>
                        <a:t>Capacité</a:t>
                      </a:r>
                      <a:r>
                        <a:rPr lang="en-GB" sz="1050" b="1" i="0" u="none" strike="noStrike" dirty="0">
                          <a:effectLst/>
                          <a:latin typeface="Verdana"/>
                        </a:rPr>
                        <a:t>(s) </a:t>
                      </a:r>
                      <a:r>
                        <a:rPr lang="en-GB" sz="1050" b="1" i="0" u="none" strike="noStrike" dirty="0" err="1">
                          <a:effectLst/>
                          <a:latin typeface="Verdana"/>
                        </a:rPr>
                        <a:t>illustrée</a:t>
                      </a:r>
                      <a:r>
                        <a:rPr lang="en-GB" sz="1050" b="1" i="0" u="none" strike="noStrike" dirty="0">
                          <a:effectLst/>
                          <a:latin typeface="Verdana"/>
                        </a:rPr>
                        <a:t>(s) : </a:t>
                      </a:r>
                    </a:p>
                    <a:p>
                      <a:pPr algn="l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50" b="0" i="0" u="none" strike="noStrike" noProof="0" dirty="0">
                        <a:effectLst/>
                        <a:latin typeface="Verdana"/>
                      </a:endParaRPr>
                    </a:p>
                    <a:p>
                      <a:pPr marL="228600" lvl="0" indent="-2286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</a:pPr>
                      <a:r>
                        <a:rPr lang="fr-FR" sz="1000" dirty="0"/>
                        <a:t>Architecture patrimoine</a:t>
                      </a:r>
                    </a:p>
                    <a:p>
                      <a:pPr marL="228600" lvl="0" indent="-2286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</a:pPr>
                      <a:r>
                        <a:rPr lang="fr-FR" sz="1000" dirty="0"/>
                        <a:t>Ingénierie structure bois</a:t>
                      </a:r>
                    </a:p>
                    <a:p>
                      <a:pPr marL="228600" lvl="0" indent="-2286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</a:pPr>
                      <a:r>
                        <a:rPr lang="fr-FR" sz="1000" dirty="0"/>
                        <a:t>Expertise couvertures traditionnelles</a:t>
                      </a:r>
                    </a:p>
                    <a:p>
                      <a:pPr marL="228600" lvl="0" indent="-2286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</a:pPr>
                      <a:r>
                        <a:rPr lang="fr-FR" sz="1000" dirty="0"/>
                        <a:t>Économie construction patrimoine</a:t>
                      </a:r>
                    </a:p>
                    <a:p>
                      <a:pPr marL="228600" lvl="0" indent="-2286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</a:pPr>
                      <a:r>
                        <a:rPr lang="fr-FR" sz="1000" dirty="0"/>
                        <a:t>Coordination chantier complexe</a:t>
                      </a:r>
                    </a:p>
                    <a:p>
                      <a:pPr marL="228600" lvl="0" indent="-2286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</a:pPr>
                      <a:r>
                        <a:rPr lang="fr-FR" sz="1000" dirty="0"/>
                        <a:t>Interface ABF/DRAC</a:t>
                      </a: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1050" b="0" i="0" u="none" strike="noStrike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  <a:p>
                      <a:pPr algn="l" fontAlgn="ctr"/>
                      <a:r>
                        <a:rPr lang="en-GB" sz="1000" b="0" i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</a:rPr>
                        <a:t>Rayer les </a:t>
                      </a:r>
                      <a:r>
                        <a:rPr lang="en-GB" sz="1000" b="0" i="1" u="none" strike="noStrike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</a:rPr>
                        <a:t>capacités</a:t>
                      </a:r>
                      <a:r>
                        <a:rPr lang="en-GB" sz="1000" b="0" i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</a:rPr>
                        <a:t> non-</a:t>
                      </a:r>
                      <a:r>
                        <a:rPr lang="en-GB" sz="1000" b="0" i="1" u="none" strike="noStrike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</a:rPr>
                        <a:t>illustrées</a:t>
                      </a:r>
                      <a:r>
                        <a:rPr lang="en-GB" sz="1000" b="0" i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</a:rPr>
                        <a:t> par le </a:t>
                      </a:r>
                      <a:r>
                        <a:rPr lang="en-GB" sz="1000" b="0" i="1" u="none" strike="noStrike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</a:rPr>
                        <a:t>candidat</a:t>
                      </a:r>
                      <a:endParaRPr lang="en-GB" sz="1000" b="0" i="1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</a:endParaRPr>
                    </a:p>
                    <a:p>
                      <a:pPr lvl="0" algn="l">
                        <a:buNone/>
                      </a:pPr>
                      <a:endParaRPr lang="en-GB" sz="1050" b="0" i="0" u="none" strike="noStrike" dirty="0">
                        <a:solidFill>
                          <a:srgbClr val="0000FF"/>
                        </a:solidFill>
                        <a:effectLst/>
                        <a:latin typeface="Verdana"/>
                      </a:endParaRP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GB" sz="1000" b="0" i="0" u="none" strike="noStrike" dirty="0">
                        <a:solidFill>
                          <a:srgbClr val="0000FF"/>
                        </a:solidFill>
                        <a:effectLst/>
                        <a:latin typeface="Verdana"/>
                      </a:endParaRPr>
                    </a:p>
                    <a:p>
                      <a:pPr algn="l" fontAlgn="ctr"/>
                      <a:endParaRPr lang="en-GB" sz="1000" b="0" i="0" u="none" strike="noStrike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l" fontAlgn="ctr"/>
                      <a:endParaRPr lang="en-GB" sz="1000" b="0" i="0" u="none" strike="noStrike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l" fontAlgn="ctr"/>
                      <a:endParaRPr lang="en-GB" sz="1000" b="0" i="0" u="none" strike="noStrike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6872973"/>
                  </a:ext>
                </a:extLst>
              </a:tr>
              <a:tr h="1535062">
                <a:tc gridSpan="4">
                  <a:txBody>
                    <a:bodyPr/>
                    <a:lstStyle/>
                    <a:p>
                      <a:pPr marL="0" marR="0" lvl="0" indent="0" algn="l" defTabSz="74295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i="0" u="none" strike="noStrike" dirty="0">
                          <a:effectLst/>
                          <a:latin typeface="Verdana" panose="020B0604030504040204" pitchFamily="34" charset="0"/>
                        </a:rPr>
                        <a:t>Spécificité(s) de l'opération :</a:t>
                      </a:r>
                    </a:p>
                    <a:p>
                      <a:pPr algn="l" fontAlgn="ctr"/>
                      <a:endParaRPr lang="fr-FR" sz="1000" b="1" i="0" u="none" strike="noStrike" dirty="0">
                        <a:effectLst/>
                        <a:latin typeface="Verdana"/>
                      </a:endParaRPr>
                    </a:p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Verdana" panose="020B0604030504040204" pitchFamily="34" charset="0"/>
                        </a:rPr>
                        <a:t> </a:t>
                      </a:r>
                      <a:endParaRPr lang="en-GB" sz="1000" b="1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1000" b="0" i="0" u="none" strike="noStrike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1000" b="0" i="0" u="none" strike="noStrike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1000" b="1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pPr algn="l" fontAlgn="ctr"/>
                      <a:endParaRPr lang="en-GB" sz="1000" b="1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algn="l" fontAlgn="ctr"/>
                      <a:endParaRPr lang="en-GB" sz="1000" b="0" i="0" u="none" strike="noStrike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algn="l" fontAlgn="ctr"/>
                      <a:endParaRPr lang="en-GB" sz="1000" b="0" i="0" u="none" strike="noStrike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363962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F3B14C9D-F96D-42B1-9A2B-C97B57AFB0C9}"/>
              </a:ext>
            </a:extLst>
          </p:cNvPr>
          <p:cNvSpPr txBox="1"/>
          <p:nvPr/>
        </p:nvSpPr>
        <p:spPr>
          <a:xfrm>
            <a:off x="2840360" y="3452491"/>
            <a:ext cx="226723" cy="21786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686170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SharedContentType xmlns="Microsoft.SharePoint.Taxonomy.ContentTypeSync" SourceId="3bee4c5c-8f43-4f7f-9637-07f983ecca3d" ContentTypeId="0x0101007BD61AFCC8A643B8924AB3F7EE18260102" PreviousValue="false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Project Document" ma:contentTypeID="0x0101007BD61AFCC8A643B8924AB3F7EE1826010200243E40202362A9449C19780040AE0F37" ma:contentTypeVersion="7" ma:contentTypeDescription="Base content type for project documents" ma:contentTypeScope="" ma:versionID="520ef2444ff93f57aaf68521a2367928">
  <xsd:schema xmlns:xsd="http://www.w3.org/2001/XMLSchema" xmlns:xs="http://www.w3.org/2001/XMLSchema" xmlns:p="http://schemas.microsoft.com/office/2006/metadata/properties" xmlns:ns1="http://schemas.microsoft.com/sharepoint/v3" xmlns:ns2="980b2c76-4eb4-4926-991a-bb246786b55e" targetNamespace="http://schemas.microsoft.com/office/2006/metadata/properties" ma:root="true" ma:fieldsID="7b8a1c9c578fe38463c208c38706c795" ns1:_="" ns2:_="">
    <xsd:import namespace="http://schemas.microsoft.com/sharepoint/v3"/>
    <xsd:import namespace="980b2c76-4eb4-4926-991a-bb246786b55e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TaxCatchAll" minOccurs="0"/>
                <xsd:element ref="ns2:TaxCatchAllLabel" minOccurs="0"/>
                <xsd:element ref="ns2:TaxKeywordTaxHTField" minOccurs="0"/>
                <xsd:element ref="ns1:AverageRating" minOccurs="0"/>
                <xsd:element ref="ns1:RatingCount" minOccurs="0"/>
                <xsd:element ref="ns1:RatedBy" minOccurs="0"/>
                <xsd:element ref="ns1:Ratings" minOccurs="0"/>
                <xsd:element ref="ns1:LikesCount" minOccurs="0"/>
                <xsd:element ref="ns1:LikedBy" minOccurs="0"/>
                <xsd:element ref="ns2:LastDateSharedToProjectMemory" minOccurs="0"/>
                <xsd:element ref="ns2:LastVersionSharedToProjectMemor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AverageRating" ma:index="15" nillable="true" ma:displayName="Rating (0-5)" ma:decimals="2" ma:description="Average value of all the ratings that have been submitted" ma:internalName="AverageRating" ma:readOnly="true">
      <xsd:simpleType>
        <xsd:restriction base="dms:Number"/>
      </xsd:simpleType>
    </xsd:element>
    <xsd:element name="RatingCount" ma:index="16" nillable="true" ma:displayName="Number of Ratings" ma:decimals="0" ma:description="Number of ratings submitted" ma:internalName="RatingCount" ma:readOnly="true">
      <xsd:simpleType>
        <xsd:restriction base="dms:Number"/>
      </xsd:simpleType>
    </xsd:element>
    <xsd:element name="RatedBy" ma:index="17" nillable="true" ma:displayName="Rated By" ma:description="Users rated the item." ma:hidden="true" ma:list="UserInfo" ma:internalName="RatedBy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Ratings" ma:index="18" nillable="true" ma:displayName="User ratings" ma:description="User ratings for the item" ma:hidden="true" ma:internalName="Ratings">
      <xsd:simpleType>
        <xsd:restriction base="dms:Note"/>
      </xsd:simpleType>
    </xsd:element>
    <xsd:element name="LikesCount" ma:index="19" nillable="true" ma:displayName="Number of Likes" ma:internalName="LikesCount">
      <xsd:simpleType>
        <xsd:restriction base="dms:Unknown"/>
      </xsd:simpleType>
    </xsd:element>
    <xsd:element name="LikedBy" ma:index="20" nillable="true" ma:displayName="Liked By" ma:hidden="true" ma:list="UserInfo" ma:internalName="LikedBy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0b2c76-4eb4-4926-991a-bb246786b55e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1" nillable="true" ma:displayName="Taxonomy Catch All Column" ma:hidden="true" ma:list="{796f195d-9089-4b43-997d-410f69c47f98}" ma:internalName="TaxCatchAll" ma:showField="CatchAllData" ma:web="16bb1d06-fef6-4ab0-8d40-5c9e526cb7a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" nillable="true" ma:displayName="Taxonomy Catch All Column1" ma:hidden="true" ma:list="{796f195d-9089-4b43-997d-410f69c47f98}" ma:internalName="TaxCatchAllLabel" ma:readOnly="true" ma:showField="CatchAllDataLabel" ma:web="16bb1d06-fef6-4ab0-8d40-5c9e526cb7a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13" nillable="true" ma:taxonomy="true" ma:internalName="TaxKeywordTaxHTField" ma:taxonomyFieldName="TaxKeyword" ma:displayName="Enterprise Keywords" ma:fieldId="{23f27201-bee3-471e-b2e7-b64fd8b7ca38}" ma:taxonomyMulti="true" ma:sspId="3bee4c5c-8f43-4f7f-9637-07f983ecca3d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LastDateSharedToProjectMemory" ma:index="21" nillable="true" ma:displayName="Last Shared To Project Memory" ma:format="DateTime" ma:internalName="LastDateSharedToProjectMemory" ma:readOnly="false">
      <xsd:simpleType>
        <xsd:restriction base="dms:DateTime"/>
      </xsd:simpleType>
    </xsd:element>
    <xsd:element name="LastVersionSharedToProjectMemory" ma:index="22" nillable="true" ma:displayName="Last Version Shared To Project Memory" ma:internalName="LastVersionSharedToProjectMemory" ma:readOnly="false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980b2c76-4eb4-4926-991a-bb246786b55e">406832-1142143754-26</_dlc_DocId>
    <_dlc_DocIdUrl xmlns="980b2c76-4eb4-4926-991a-bb246786b55e">
      <Url>https://mottmac.sharepoint.com/teams/pj-d1076/_layouts/15/DocIdRedir.aspx?ID=406832-1142143754-26</Url>
      <Description>406832-1142143754-26</Description>
    </_dlc_DocIdUrl>
    <TaxKeywordTaxHTField xmlns="980b2c76-4eb4-4926-991a-bb246786b55e">
      <Terms xmlns="http://schemas.microsoft.com/office/infopath/2007/PartnerControls"/>
    </TaxKeywordTaxHTField>
    <LikesCount xmlns="http://schemas.microsoft.com/sharepoint/v3" xsi:nil="true"/>
    <Ratings xmlns="http://schemas.microsoft.com/sharepoint/v3" xsi:nil="true"/>
    <LastDateSharedToProjectMemory xmlns="980b2c76-4eb4-4926-991a-bb246786b55e" xsi:nil="true"/>
    <LikedBy xmlns="http://schemas.microsoft.com/sharepoint/v3">
      <UserInfo>
        <DisplayName/>
        <AccountId xsi:nil="true"/>
        <AccountType/>
      </UserInfo>
    </LikedBy>
    <LastVersionSharedToProjectMemory xmlns="980b2c76-4eb4-4926-991a-bb246786b55e" xsi:nil="true"/>
    <TaxCatchAll xmlns="980b2c76-4eb4-4926-991a-bb246786b55e"/>
    <RatedBy xmlns="http://schemas.microsoft.com/sharepoint/v3">
      <UserInfo>
        <DisplayName/>
        <AccountId xsi:nil="true"/>
        <AccountType/>
      </UserInfo>
    </RatedBy>
  </documentManagement>
</p:properties>
</file>

<file path=customXml/item5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03608F3-25A3-4E4F-8737-C49141DAB8E9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739A95F0-300F-4322-8D31-D2CBCEC95B0C}">
  <ds:schemaRefs>
    <ds:schemaRef ds:uri="Microsoft.SharePoint.Taxonomy.ContentTypeSync"/>
  </ds:schemaRefs>
</ds:datastoreItem>
</file>

<file path=customXml/itemProps3.xml><?xml version="1.0" encoding="utf-8"?>
<ds:datastoreItem xmlns:ds="http://schemas.openxmlformats.org/officeDocument/2006/customXml" ds:itemID="{3E27FFF7-D68A-45BC-945A-8EFB0AAAB4E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980b2c76-4eb4-4926-991a-bb246786b55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1C068740-CF4A-472A-9EC2-EFEC1A5FBEE8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www.w3.org/XML/1998/namespace"/>
    <ds:schemaRef ds:uri="http://schemas.microsoft.com/sharepoint/v3"/>
    <ds:schemaRef ds:uri="http://schemas.microsoft.com/office/infopath/2007/PartnerControls"/>
    <ds:schemaRef ds:uri="980b2c76-4eb4-4926-991a-bb246786b55e"/>
    <ds:schemaRef ds:uri="http://purl.org/dc/dcmitype/"/>
  </ds:schemaRefs>
</ds:datastoreItem>
</file>

<file path=customXml/itemProps5.xml><?xml version="1.0" encoding="utf-8"?>
<ds:datastoreItem xmlns:ds="http://schemas.openxmlformats.org/officeDocument/2006/customXml" ds:itemID="{7C931049-6CBE-4243-B28C-819F308C5C2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334</TotalTime>
  <Words>395</Words>
  <Application>Microsoft Office PowerPoint</Application>
  <PresentationFormat>Format A4 (210 x 297 mm)</PresentationFormat>
  <Paragraphs>105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Office Theme</vt:lpstr>
      <vt:lpstr>Mission de maîtrise d'œuvre pour la rénovation complète des couvertures des bâtiments D et Central de l'Hôtel Dieu de Rouen 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Jouannic, Maxime</dc:creator>
  <cp:lastModifiedBy>Julien Grimault</cp:lastModifiedBy>
  <cp:revision>186</cp:revision>
  <dcterms:created xsi:type="dcterms:W3CDTF">2018-03-14T09:55:17Z</dcterms:created>
  <dcterms:modified xsi:type="dcterms:W3CDTF">2025-08-29T07:06:58Z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0x0101007BD61AFCC8A643B8924AB3F7EE1826010200243E40202362A9449C19780040AE0F37</vt:lpwstr>
  </property>
  <property fmtid="{D5CDD505-2E9C-101B-9397-08002B2CF9AE}" pid="3" name="_dlc_DocIdItemGuid">
    <vt:lpwstr>ed2f2055-ca61-4ebc-97b3-03f64c775038</vt:lpwstr>
  </property>
  <property fmtid="{D5CDD505-2E9C-101B-9397-08002B2CF9AE}" pid="4" name="TaxKeyword">
    <vt:lpwstr/>
  </property>
</Properties>
</file>